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1" r:id="rId3"/>
    <p:sldId id="257" r:id="rId4"/>
    <p:sldId id="272" r:id="rId5"/>
    <p:sldId id="273" r:id="rId6"/>
    <p:sldId id="268" r:id="rId7"/>
    <p:sldId id="260" r:id="rId8"/>
    <p:sldId id="259" r:id="rId9"/>
    <p:sldId id="262" r:id="rId10"/>
    <p:sldId id="263" r:id="rId11"/>
    <p:sldId id="276" r:id="rId12"/>
    <p:sldId id="265" r:id="rId13"/>
    <p:sldId id="274" r:id="rId14"/>
    <p:sldId id="277" r:id="rId15"/>
    <p:sldId id="269" r:id="rId16"/>
    <p:sldId id="270" r:id="rId17"/>
    <p:sldId id="258" r:id="rId18"/>
    <p:sldId id="275" r:id="rId19"/>
    <p:sldId id="266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DFF3"/>
    <a:srgbClr val="8ACBB0"/>
    <a:srgbClr val="BEA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/>
    <p:restoredTop sz="82553"/>
  </p:normalViewPr>
  <p:slideViewPr>
    <p:cSldViewPr snapToGrid="0" snapToObjects="1">
      <p:cViewPr varScale="1">
        <p:scale>
          <a:sx n="100" d="100"/>
          <a:sy n="100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A983B-9F28-EE4C-9AF9-C19DB49A60F0}" type="datetimeFigureOut">
              <a:rPr lang="fr-FR" smtClean="0"/>
              <a:t>10/07/2024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709E2-57EC-0147-B351-70620FE48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48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Formulaires: à des fins de cohérence et de facilité pour tous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709E2-57EC-0147-B351-70620FE4896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709E2-57EC-0147-B351-70620FE4896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66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709E2-57EC-0147-B351-70620FE4896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30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709E2-57EC-0147-B351-70620FE4896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641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Cela permettra de donner de l’ampleur à la notoriété de la Semaine, ce qui aura des répercussions sur le succès de tous les événements qui la composent. </a:t>
            </a:r>
          </a:p>
          <a:p>
            <a:r>
              <a:rPr lang="fr-FR" dirty="0"/>
              <a:t>Ela permettra également de montrer le dynamisme de la </a:t>
            </a:r>
            <a:r>
              <a:rPr lang="fr-FR" dirty="0" err="1"/>
              <a:t>week</a:t>
            </a:r>
            <a:r>
              <a:rPr lang="fr-FR" dirty="0"/>
              <a:t> et des acteurs de la transition en général.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709E2-57EC-0147-B351-70620FE4896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02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709E2-57EC-0147-B351-70620FE4896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79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709E2-57EC-0147-B351-70620FE4896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35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av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9F6D20-E71F-FD46-A37D-A54169303F5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929E0BD-3D7B-4144-B63F-C4ED9CFEF3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2573702"/>
            <a:ext cx="4656000" cy="1920526"/>
          </a:xfrm>
        </p:spPr>
        <p:txBody>
          <a:bodyPr anchor="b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noProof="0"/>
              <a:t>TITRE DE LA PRÉSENTATION</a:t>
            </a:r>
            <a:br>
              <a:rPr lang="fr-FR" noProof="0"/>
            </a:br>
            <a:r>
              <a:rPr lang="fr-FR" noProof="0"/>
              <a:t>LOREM IPSUM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74AFA1-6277-6D4E-98AC-D1E7090E77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4586303"/>
            <a:ext cx="4656000" cy="1421928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noProof="0"/>
              <a:t>Informations supplémentaires :     sous-titre, auteurs, etc…</a:t>
            </a:r>
          </a:p>
        </p:txBody>
      </p:sp>
      <p:pic>
        <p:nvPicPr>
          <p:cNvPr id="10" name="Image 9" descr="Une image contenant texte, bouteille&#10;&#10;Description générée automatiquement">
            <a:extLst>
              <a:ext uri="{FF2B5EF4-FFF2-40B4-BE49-F238E27FC236}">
                <a16:creationId xmlns:a16="http://schemas.microsoft.com/office/drawing/2014/main" id="{878FECDD-F619-6147-9AA1-A057861830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720000"/>
            <a:ext cx="3600000" cy="703059"/>
          </a:xfrm>
          <a:prstGeom prst="rect">
            <a:avLst/>
          </a:prstGeom>
        </p:spPr>
      </p:pic>
      <p:pic>
        <p:nvPicPr>
          <p:cNvPr id="15" name="Image 14" descr="Une image contenant extérieur, arbre, foule&#10;&#10;Description générée automatiquement">
            <a:extLst>
              <a:ext uri="{FF2B5EF4-FFF2-40B4-BE49-F238E27FC236}">
                <a16:creationId xmlns:a16="http://schemas.microsoft.com/office/drawing/2014/main" id="{EA9115BF-5D03-3AFC-54DF-08B3D62EE7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399" y="0"/>
            <a:ext cx="6158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6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eux colonn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F70CC07-AB30-3F4C-9822-7DA83B65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r="43956"/>
          <a:stretch/>
        </p:blipFill>
        <p:spPr>
          <a:xfrm>
            <a:off x="8305800" y="0"/>
            <a:ext cx="3886200" cy="26416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0C93FF-4C65-0348-BB51-C31DE3352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51482" b="14951"/>
          <a:stretch/>
        </p:blipFill>
        <p:spPr>
          <a:xfrm>
            <a:off x="0" y="5205413"/>
            <a:ext cx="4294800" cy="16525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05D5037-7A1D-744C-B292-E5C0EAFBD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ED450E-92F6-054A-A0E9-986CEDE89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424732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6D1B81-DFD0-9544-B2C3-AE91EB31334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700000"/>
            <a:ext cx="5157787" cy="2086725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</a:t>
            </a:r>
          </a:p>
          <a:p>
            <a:pPr lvl="0"/>
            <a:endParaRPr lang="fr-BE" dirty="0"/>
          </a:p>
          <a:p>
            <a:pPr lvl="0"/>
            <a:r>
              <a:rPr lang="fr-BE" dirty="0"/>
              <a:t>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 </a:t>
            </a:r>
            <a:r>
              <a:rPr lang="fr-BE" dirty="0" err="1"/>
              <a:t>Excepteur</a:t>
            </a:r>
            <a:r>
              <a:rPr lang="fr-BE" dirty="0"/>
              <a:t> </a:t>
            </a:r>
            <a:r>
              <a:rPr lang="fr-BE" dirty="0" err="1"/>
              <a:t>sint</a:t>
            </a:r>
            <a:r>
              <a:rPr lang="fr-BE" dirty="0"/>
              <a:t> </a:t>
            </a:r>
            <a:r>
              <a:rPr lang="fr-BE" dirty="0" err="1"/>
              <a:t>occaecat</a:t>
            </a:r>
            <a:r>
              <a:rPr lang="fr-BE" dirty="0"/>
              <a:t> </a:t>
            </a:r>
            <a:r>
              <a:rPr lang="fr-BE" dirty="0" err="1"/>
              <a:t>cupidatat</a:t>
            </a:r>
            <a:r>
              <a:rPr lang="fr-BE" dirty="0"/>
              <a:t> non </a:t>
            </a:r>
            <a:r>
              <a:rPr lang="fr-BE" dirty="0" err="1"/>
              <a:t>proident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C7896B-2218-C541-89D3-0C9BAE81F2A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80000"/>
            <a:ext cx="5183188" cy="424732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E4649D-93D9-8843-997E-4F0C8F9878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700000"/>
            <a:ext cx="5183188" cy="275152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 :</a:t>
            </a:r>
          </a:p>
          <a:p>
            <a:pPr lvl="0"/>
            <a:endParaRPr lang="fr-BE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BBC522-92DD-3F46-BA0C-0E8F4D109D61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7C883C56-11FA-A14E-BD0F-BDB5845E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003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eux colon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C87A7B1-CEF3-2C4D-BECF-72D25B7FC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874" t="15206" b="-15206"/>
          <a:stretch/>
        </p:blipFill>
        <p:spPr>
          <a:xfrm>
            <a:off x="0" y="5205413"/>
            <a:ext cx="4294800" cy="19489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5EB563-E445-1145-B78C-8400E97CB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934"/>
          <a:stretch/>
        </p:blipFill>
        <p:spPr>
          <a:xfrm>
            <a:off x="8318500" y="0"/>
            <a:ext cx="3873500" cy="26416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05D5037-7A1D-744C-B292-E5C0EAFBD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3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ED450E-92F6-054A-A0E9-986CEDE89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424732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6D1B81-DFD0-9544-B2C3-AE91EB31334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700000"/>
            <a:ext cx="5157787" cy="2086725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</a:t>
            </a:r>
          </a:p>
          <a:p>
            <a:pPr lvl="0"/>
            <a:endParaRPr lang="fr-BE" dirty="0"/>
          </a:p>
          <a:p>
            <a:pPr lvl="0"/>
            <a:r>
              <a:rPr lang="fr-BE" dirty="0"/>
              <a:t>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 </a:t>
            </a:r>
            <a:r>
              <a:rPr lang="fr-BE" dirty="0" err="1"/>
              <a:t>Excepteur</a:t>
            </a:r>
            <a:r>
              <a:rPr lang="fr-BE" dirty="0"/>
              <a:t> </a:t>
            </a:r>
            <a:r>
              <a:rPr lang="fr-BE" dirty="0" err="1"/>
              <a:t>sint</a:t>
            </a:r>
            <a:r>
              <a:rPr lang="fr-BE" dirty="0"/>
              <a:t> </a:t>
            </a:r>
            <a:r>
              <a:rPr lang="fr-BE" dirty="0" err="1"/>
              <a:t>occaecat</a:t>
            </a:r>
            <a:r>
              <a:rPr lang="fr-BE" dirty="0"/>
              <a:t> </a:t>
            </a:r>
            <a:r>
              <a:rPr lang="fr-BE" dirty="0" err="1"/>
              <a:t>cupidatat</a:t>
            </a:r>
            <a:r>
              <a:rPr lang="fr-BE" dirty="0"/>
              <a:t> non </a:t>
            </a:r>
            <a:r>
              <a:rPr lang="fr-BE" dirty="0" err="1"/>
              <a:t>proident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C7896B-2218-C541-89D3-0C9BAE81F2A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80000"/>
            <a:ext cx="5183188" cy="424732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E4649D-93D9-8843-997E-4F0C8F9878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700000"/>
            <a:ext cx="5183188" cy="275152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 :</a:t>
            </a:r>
          </a:p>
          <a:p>
            <a:pPr lvl="0"/>
            <a:endParaRPr lang="fr-BE" dirty="0"/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BBC522-92DD-3F46-BA0C-0E8F4D109D61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7C883C56-11FA-A14E-BD0F-BDB5845E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8525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eux colonnes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C8347858-E4A4-B149-B51D-62C9C7816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482" t="14951" b="-14951"/>
          <a:stretch/>
        </p:blipFill>
        <p:spPr>
          <a:xfrm>
            <a:off x="0" y="5205413"/>
            <a:ext cx="4294800" cy="19431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F510BC-838F-1E4A-A560-DA4553E5F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944"/>
          <a:stretch/>
        </p:blipFill>
        <p:spPr>
          <a:xfrm>
            <a:off x="8312573" y="5160"/>
            <a:ext cx="3879428" cy="26364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05D5037-7A1D-744C-B292-E5C0EAFBD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ED450E-92F6-054A-A0E9-986CEDE89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424732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6D1B81-DFD0-9544-B2C3-AE91EB31334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700000"/>
            <a:ext cx="5157787" cy="2086725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</a:t>
            </a:r>
          </a:p>
          <a:p>
            <a:pPr lvl="0"/>
            <a:endParaRPr lang="fr-BE" dirty="0"/>
          </a:p>
          <a:p>
            <a:pPr lvl="0"/>
            <a:r>
              <a:rPr lang="fr-BE" dirty="0"/>
              <a:t>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 </a:t>
            </a:r>
            <a:r>
              <a:rPr lang="fr-BE" dirty="0" err="1"/>
              <a:t>Excepteur</a:t>
            </a:r>
            <a:r>
              <a:rPr lang="fr-BE" dirty="0"/>
              <a:t> </a:t>
            </a:r>
            <a:r>
              <a:rPr lang="fr-BE" dirty="0" err="1"/>
              <a:t>sint</a:t>
            </a:r>
            <a:r>
              <a:rPr lang="fr-BE" dirty="0"/>
              <a:t> </a:t>
            </a:r>
            <a:r>
              <a:rPr lang="fr-BE" dirty="0" err="1"/>
              <a:t>occaecat</a:t>
            </a:r>
            <a:r>
              <a:rPr lang="fr-BE" dirty="0"/>
              <a:t> </a:t>
            </a:r>
            <a:r>
              <a:rPr lang="fr-BE" dirty="0" err="1"/>
              <a:t>cupidatat</a:t>
            </a:r>
            <a:r>
              <a:rPr lang="fr-BE" dirty="0"/>
              <a:t> non </a:t>
            </a:r>
            <a:r>
              <a:rPr lang="fr-BE" dirty="0" err="1"/>
              <a:t>proident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C7896B-2218-C541-89D3-0C9BAE81F2A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80000"/>
            <a:ext cx="5183188" cy="424732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E4649D-93D9-8843-997E-4F0C8F9878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700000"/>
            <a:ext cx="5183188" cy="275152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 :</a:t>
            </a:r>
          </a:p>
          <a:p>
            <a:pPr lvl="0"/>
            <a:endParaRPr lang="fr-BE" dirty="0"/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BBC522-92DD-3F46-BA0C-0E8F4D109D61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rgbClr val="8AC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7C883C56-11FA-A14E-BD0F-BDB5845E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5892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eux colonnes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24C9BDB-4F28-2D40-84D3-852229E5C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05" t="16242" r="-123" b="-16242"/>
          <a:stretch/>
        </p:blipFill>
        <p:spPr>
          <a:xfrm>
            <a:off x="0" y="5205413"/>
            <a:ext cx="4294800" cy="1943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59A798-76CE-A143-871A-E13E22AE8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053"/>
          <a:stretch/>
        </p:blipFill>
        <p:spPr>
          <a:xfrm>
            <a:off x="8312572" y="2580"/>
            <a:ext cx="3879428" cy="26416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05D5037-7A1D-744C-B292-E5C0EAFBD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ED450E-92F6-054A-A0E9-986CEDE89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424732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6D1B81-DFD0-9544-B2C3-AE91EB31334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700000"/>
            <a:ext cx="5157787" cy="2086725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</a:t>
            </a:r>
          </a:p>
          <a:p>
            <a:pPr lvl="0"/>
            <a:endParaRPr lang="fr-BE" dirty="0"/>
          </a:p>
          <a:p>
            <a:pPr lvl="0"/>
            <a:r>
              <a:rPr lang="fr-BE" dirty="0"/>
              <a:t>Duis </a:t>
            </a:r>
            <a:r>
              <a:rPr lang="fr-BE" dirty="0" err="1"/>
              <a:t>aute</a:t>
            </a:r>
            <a:r>
              <a:rPr lang="fr-BE" dirty="0"/>
              <a:t> </a:t>
            </a:r>
            <a:r>
              <a:rPr lang="fr-BE" dirty="0" err="1"/>
              <a:t>irure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in </a:t>
            </a:r>
            <a:r>
              <a:rPr lang="fr-BE" dirty="0" err="1"/>
              <a:t>reprehenderit</a:t>
            </a:r>
            <a:r>
              <a:rPr lang="fr-BE" dirty="0"/>
              <a:t> in </a:t>
            </a:r>
            <a:r>
              <a:rPr lang="fr-BE" dirty="0" err="1"/>
              <a:t>voluptate</a:t>
            </a:r>
            <a:r>
              <a:rPr lang="fr-BE" dirty="0"/>
              <a:t> </a:t>
            </a:r>
            <a:r>
              <a:rPr lang="fr-BE" dirty="0" err="1"/>
              <a:t>velit</a:t>
            </a:r>
            <a:r>
              <a:rPr lang="fr-BE" dirty="0"/>
              <a:t> esse </a:t>
            </a:r>
            <a:r>
              <a:rPr lang="fr-BE" dirty="0" err="1"/>
              <a:t>cillum</a:t>
            </a:r>
            <a:r>
              <a:rPr lang="fr-BE" dirty="0"/>
              <a:t> </a:t>
            </a:r>
            <a:r>
              <a:rPr lang="fr-BE" dirty="0" err="1"/>
              <a:t>dolore</a:t>
            </a:r>
            <a:r>
              <a:rPr lang="fr-BE" dirty="0"/>
              <a:t> eu </a:t>
            </a:r>
            <a:r>
              <a:rPr lang="fr-BE" dirty="0" err="1"/>
              <a:t>fugiat</a:t>
            </a:r>
            <a:r>
              <a:rPr lang="fr-BE" dirty="0"/>
              <a:t> </a:t>
            </a:r>
            <a:r>
              <a:rPr lang="fr-BE" dirty="0" err="1"/>
              <a:t>nulla</a:t>
            </a:r>
            <a:r>
              <a:rPr lang="fr-BE" dirty="0"/>
              <a:t> </a:t>
            </a:r>
            <a:r>
              <a:rPr lang="fr-BE" dirty="0" err="1"/>
              <a:t>pariatur</a:t>
            </a:r>
            <a:r>
              <a:rPr lang="fr-BE" dirty="0"/>
              <a:t>. </a:t>
            </a:r>
            <a:r>
              <a:rPr lang="fr-BE" dirty="0" err="1"/>
              <a:t>Excepteur</a:t>
            </a:r>
            <a:r>
              <a:rPr lang="fr-BE" dirty="0"/>
              <a:t> </a:t>
            </a:r>
            <a:r>
              <a:rPr lang="fr-BE" dirty="0" err="1"/>
              <a:t>sint</a:t>
            </a:r>
            <a:r>
              <a:rPr lang="fr-BE" dirty="0"/>
              <a:t> </a:t>
            </a:r>
            <a:r>
              <a:rPr lang="fr-BE" dirty="0" err="1"/>
              <a:t>occaecat</a:t>
            </a:r>
            <a:r>
              <a:rPr lang="fr-BE" dirty="0"/>
              <a:t> </a:t>
            </a:r>
            <a:r>
              <a:rPr lang="fr-BE" dirty="0" err="1"/>
              <a:t>cupidatat</a:t>
            </a:r>
            <a:r>
              <a:rPr lang="fr-BE" dirty="0"/>
              <a:t> non </a:t>
            </a:r>
            <a:r>
              <a:rPr lang="fr-BE" dirty="0" err="1"/>
              <a:t>proident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C7896B-2218-C541-89D3-0C9BAE81F2A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80000"/>
            <a:ext cx="5183188" cy="424732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9E4649D-93D9-8843-997E-4F0C8F9878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700000"/>
            <a:ext cx="5183188" cy="275152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 :</a:t>
            </a:r>
          </a:p>
          <a:p>
            <a:pPr lvl="0"/>
            <a:endParaRPr lang="fr-BE" dirty="0"/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BBC522-92DD-3F46-BA0C-0E8F4D109D61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rgbClr val="BE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7C883C56-11FA-A14E-BD0F-BDB5845E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416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ciel, extérieur, herbe, cité&#10;&#10;Description générée automatiquement">
            <a:extLst>
              <a:ext uri="{FF2B5EF4-FFF2-40B4-BE49-F238E27FC236}">
                <a16:creationId xmlns:a16="http://schemas.microsoft.com/office/drawing/2014/main" id="{4517D8B3-386B-C647-AD50-E351052E3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8156" y="0"/>
            <a:ext cx="9623844" cy="685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4A47826-967F-874F-8A68-691249E0BB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0" y="4216400"/>
            <a:ext cx="6934200" cy="26416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A4C58FB-EA6B-FB48-AA3C-9660DAFAF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0146"/>
          <a:stretch/>
        </p:blipFill>
        <p:spPr>
          <a:xfrm>
            <a:off x="8664156" y="-4001"/>
            <a:ext cx="3527844" cy="1943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411B57-BDCB-BE4A-A2DB-DD2DF1A09C5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A683D4-0AF6-9F44-8ECE-9B815E5EC0DC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BF6A750-6B2F-D742-B224-9C952691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27DB411-24FA-EC42-B45E-A4819E3A747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0001" y="1980000"/>
            <a:ext cx="4656000" cy="424732"/>
          </a:xfrm>
        </p:spPr>
        <p:txBody>
          <a:bodyPr wrap="square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C94F86A2-B44A-BC44-97FA-101EFE23168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0001" y="2700000"/>
            <a:ext cx="4656000" cy="297312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</a:t>
            </a:r>
          </a:p>
          <a:p>
            <a:pPr lvl="0"/>
            <a:endParaRPr lang="fr-BE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0AD4BA6-A583-4340-AA0D-1461ED9539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65125"/>
            <a:ext cx="465600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09387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ciel, extérieur, herbe, cité&#10;&#10;Description générée automatiquement">
            <a:extLst>
              <a:ext uri="{FF2B5EF4-FFF2-40B4-BE49-F238E27FC236}">
                <a16:creationId xmlns:a16="http://schemas.microsoft.com/office/drawing/2014/main" id="{4517D8B3-386B-C647-AD50-E351052E3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8156" y="0"/>
            <a:ext cx="9623844" cy="685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17303C0-F8B2-504E-9AD4-F31A53964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2335" y="4192693"/>
            <a:ext cx="6999865" cy="26764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E460EE-9074-174D-B13A-730817527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0350"/>
          <a:stretch/>
        </p:blipFill>
        <p:spPr>
          <a:xfrm>
            <a:off x="8664156" y="-4001"/>
            <a:ext cx="3527844" cy="1943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411B57-BDCB-BE4A-A2DB-DD2DF1A09C52}"/>
              </a:ext>
            </a:extLst>
          </p:cNvPr>
          <p:cNvSpPr/>
          <p:nvPr userDrawn="1"/>
        </p:nvSpPr>
        <p:spPr>
          <a:xfrm>
            <a:off x="0" y="11112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A683D4-0AF6-9F44-8ECE-9B815E5EC0DC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BF6A750-6B2F-D742-B224-9C952691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27DB411-24FA-EC42-B45E-A4819E3A747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0001" y="1980000"/>
            <a:ext cx="4656000" cy="424732"/>
          </a:xfrm>
        </p:spPr>
        <p:txBody>
          <a:bodyPr wrap="square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C94F86A2-B44A-BC44-97FA-101EFE23168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0001" y="2700000"/>
            <a:ext cx="4656000" cy="297312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</a:t>
            </a:r>
          </a:p>
          <a:p>
            <a:pPr lvl="0"/>
            <a:endParaRPr lang="fr-BE" dirty="0"/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0AD4BA6-A583-4340-AA0D-1461ED9539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65125"/>
            <a:ext cx="4656000" cy="1325563"/>
          </a:xfrm>
        </p:spPr>
        <p:txBody>
          <a:bodyPr/>
          <a:lstStyle>
            <a:lvl1pPr>
              <a:defRPr b="1" i="0">
                <a:solidFill>
                  <a:schemeClr val="accent3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526409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ciel, extérieur, herbe, cité&#10;&#10;Description générée automatiquement">
            <a:extLst>
              <a:ext uri="{FF2B5EF4-FFF2-40B4-BE49-F238E27FC236}">
                <a16:creationId xmlns:a16="http://schemas.microsoft.com/office/drawing/2014/main" id="{4517D8B3-386B-C647-AD50-E351052E3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8156" y="0"/>
            <a:ext cx="9623844" cy="685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4A47826-967F-874F-8A68-691249E0BB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0" y="4216400"/>
            <a:ext cx="6934200" cy="26416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A4C58FB-EA6B-FB48-AA3C-9660DAFAF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0146"/>
          <a:stretch/>
        </p:blipFill>
        <p:spPr>
          <a:xfrm>
            <a:off x="8664156" y="-4001"/>
            <a:ext cx="3527844" cy="1943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411B57-BDCB-BE4A-A2DB-DD2DF1A09C5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A683D4-0AF6-9F44-8ECE-9B815E5EC0DC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BF6A750-6B2F-D742-B224-9C952691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27DB411-24FA-EC42-B45E-A4819E3A747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0001" y="1980000"/>
            <a:ext cx="4656000" cy="424732"/>
          </a:xfrm>
        </p:spPr>
        <p:txBody>
          <a:bodyPr wrap="square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C94F86A2-B44A-BC44-97FA-101EFE23168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0001" y="2700000"/>
            <a:ext cx="4656000" cy="297312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 </a:t>
            </a:r>
          </a:p>
          <a:p>
            <a:pPr lvl="0"/>
            <a:endParaRPr lang="fr-BE" dirty="0"/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0AD4BA6-A583-4340-AA0D-1461ED9539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65125"/>
            <a:ext cx="46560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434858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ciel, extérieur, herbe, cité&#10;&#10;Description générée automatiquement">
            <a:extLst>
              <a:ext uri="{FF2B5EF4-FFF2-40B4-BE49-F238E27FC236}">
                <a16:creationId xmlns:a16="http://schemas.microsoft.com/office/drawing/2014/main" id="{4517D8B3-386B-C647-AD50-E351052E3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8156" y="0"/>
            <a:ext cx="9623844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411B57-BDCB-BE4A-A2DB-DD2DF1A09C5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A683D4-0AF6-9F44-8ECE-9B815E5EC0DC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BF6A750-6B2F-D742-B224-9C952691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27DB411-24FA-EC42-B45E-A4819E3A747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0001" y="1980000"/>
            <a:ext cx="4656000" cy="424732"/>
          </a:xfrm>
        </p:spPr>
        <p:txBody>
          <a:bodyPr wrap="square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C94F86A2-B44A-BC44-97FA-101EFE23168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0001" y="2700000"/>
            <a:ext cx="4656000" cy="297312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Tx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</a:t>
            </a:r>
          </a:p>
          <a:p>
            <a:pPr lvl="0"/>
            <a:endParaRPr lang="fr-BE" dirty="0"/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.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0AD4BA6-A583-4340-AA0D-1461ED9539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65125"/>
            <a:ext cx="46560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610D75-47C5-554F-BFDA-02202249CC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0350"/>
          <a:stretch/>
        </p:blipFill>
        <p:spPr>
          <a:xfrm>
            <a:off x="8664156" y="-4001"/>
            <a:ext cx="3527844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4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arriè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iel, extérieur, cité, jour&#10;&#10;Description générée automatiquement">
            <a:extLst>
              <a:ext uri="{FF2B5EF4-FFF2-40B4-BE49-F238E27FC236}">
                <a16:creationId xmlns:a16="http://schemas.microsoft.com/office/drawing/2014/main" id="{F8F0B7F6-B64F-594A-908E-0AA562CCA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3E633B-077B-D94F-8299-D99D7533B46C}"/>
              </a:ext>
            </a:extLst>
          </p:cNvPr>
          <p:cNvSpPr/>
          <p:nvPr userDrawn="1"/>
        </p:nvSpPr>
        <p:spPr>
          <a:xfrm>
            <a:off x="0" y="5058000"/>
            <a:ext cx="12192000" cy="18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E43FFB-C8B5-224B-8201-18920379C4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611" y="5606292"/>
            <a:ext cx="10518775" cy="703416"/>
          </a:xfrm>
          <a:prstGeom prst="rect">
            <a:avLst/>
          </a:prstGeom>
        </p:spPr>
      </p:pic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AF91E4A3-3393-844D-926F-D3CD6E91417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6613" y="1772398"/>
            <a:ext cx="4656001" cy="75713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+32 (0) 123 45 67 89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dirty="0" err="1"/>
              <a:t>mail@shiftingeconomy.be</a:t>
            </a:r>
            <a:endParaRPr lang="fr-BE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8BEB5F9B-685D-7E49-8786-862EF63244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612" y="720000"/>
            <a:ext cx="4656001" cy="757130"/>
          </a:xfrm>
        </p:spPr>
        <p:txBody>
          <a:bodyPr wrap="square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REMERCIEMENT</a:t>
            </a:r>
          </a:p>
          <a:p>
            <a:pPr lvl="0"/>
            <a:r>
              <a:rPr lang="fr-FR" dirty="0"/>
              <a:t>LOREM IPSUM DOLOR SIT</a:t>
            </a:r>
          </a:p>
        </p:txBody>
      </p:sp>
      <p:pic>
        <p:nvPicPr>
          <p:cNvPr id="26" name="Image 25" descr="Une image contenant texte, bouteille, signe&#10;&#10;Description générée automatiquement">
            <a:extLst>
              <a:ext uri="{FF2B5EF4-FFF2-40B4-BE49-F238E27FC236}">
                <a16:creationId xmlns:a16="http://schemas.microsoft.com/office/drawing/2014/main" id="{52EC14F3-174B-4B46-872B-27A522FADD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387" y="720000"/>
            <a:ext cx="3600000" cy="7030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041D8F-DC58-B449-81F1-C13F154B0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610"/>
          <a:stretch/>
        </p:blipFill>
        <p:spPr>
          <a:xfrm>
            <a:off x="6996853" y="3114900"/>
            <a:ext cx="5195148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4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DA8AFC3-F626-F845-9F7C-C38B3E04E5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r="43973"/>
          <a:stretch/>
        </p:blipFill>
        <p:spPr>
          <a:xfrm>
            <a:off x="8305800" y="0"/>
            <a:ext cx="3886200" cy="2642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84D25C-449D-0A4F-9B98-7720BEF4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50000" b="14951"/>
          <a:stretch/>
        </p:blipFill>
        <p:spPr>
          <a:xfrm>
            <a:off x="0" y="5205413"/>
            <a:ext cx="4425950" cy="16525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8DF2BE-DC65-4241-9DB8-FE9769F29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05A51E-92B0-7B41-93F1-2548768A5174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24591-4F38-7F46-9F60-698C002D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D72B040-D01B-DB45-A285-F6B9F1E2E2D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2777143"/>
            <a:ext cx="10515600" cy="25853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</a:t>
            </a:r>
          </a:p>
          <a:p>
            <a:pPr lvl="0"/>
            <a:endParaRPr lang="fr-BE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endParaRPr lang="fr-BE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endParaRPr lang="fr-BE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ED07388F-FFF4-724B-98D9-C2DFF1B11C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53553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</p:spTree>
    <p:extLst>
      <p:ext uri="{BB962C8B-B14F-4D97-AF65-F5344CB8AC3E}">
        <p14:creationId xmlns:p14="http://schemas.microsoft.com/office/powerpoint/2010/main" val="29211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3E89DCD-133B-6B46-B95B-68E30E67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874"/>
          <a:stretch/>
        </p:blipFill>
        <p:spPr>
          <a:xfrm>
            <a:off x="0" y="4997447"/>
            <a:ext cx="4294800" cy="19489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F83AFED-6588-6F43-A73C-0C67767E3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951"/>
          <a:stretch/>
        </p:blipFill>
        <p:spPr>
          <a:xfrm>
            <a:off x="8318500" y="0"/>
            <a:ext cx="3873500" cy="2642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8DF2BE-DC65-4241-9DB8-FE9769F29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3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05A51E-92B0-7B41-93F1-2548768A5174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24591-4F38-7F46-9F60-698C002D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D72B040-D01B-DB45-A285-F6B9F1E2E2D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2777143"/>
            <a:ext cx="10515600" cy="2585323"/>
          </a:xfr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</a:t>
            </a:r>
          </a:p>
          <a:p>
            <a:pPr lvl="0"/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ED07388F-FFF4-724B-98D9-C2DFF1B11C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53553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</p:spTree>
    <p:extLst>
      <p:ext uri="{BB962C8B-B14F-4D97-AF65-F5344CB8AC3E}">
        <p14:creationId xmlns:p14="http://schemas.microsoft.com/office/powerpoint/2010/main" val="33179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8DF2BE-DC65-4241-9DB8-FE9769F29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05A51E-92B0-7B41-93F1-2548768A5174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24591-4F38-7F46-9F60-698C002D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D72B040-D01B-DB45-A285-F6B9F1E2E2D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2777143"/>
            <a:ext cx="10515600" cy="2585323"/>
          </a:xfr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</a:t>
            </a:r>
          </a:p>
          <a:p>
            <a:pPr lvl="0"/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ED07388F-FFF4-724B-98D9-C2DFF1B11C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53553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1A7D21E-FB75-F68F-6700-9165CE4E87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68" b="15489"/>
          <a:stretch/>
        </p:blipFill>
        <p:spPr>
          <a:xfrm>
            <a:off x="0" y="5215715"/>
            <a:ext cx="4294800" cy="1667752"/>
          </a:xfrm>
          <a:prstGeom prst="rect">
            <a:avLst/>
          </a:prstGeom>
        </p:spPr>
      </p:pic>
      <p:pic>
        <p:nvPicPr>
          <p:cNvPr id="9" name="Picture 8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3FED3300-C803-63DB-C4DE-4ADC9AF47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233"/>
          <a:stretch/>
        </p:blipFill>
        <p:spPr>
          <a:xfrm>
            <a:off x="8339328" y="0"/>
            <a:ext cx="3852672" cy="19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8DF2BE-DC65-4241-9DB8-FE9769F29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2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05A51E-92B0-7B41-93F1-2548768A5174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24591-4F38-7F46-9F60-698C002D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D72B040-D01B-DB45-A285-F6B9F1E2E2D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2777143"/>
            <a:ext cx="10515600" cy="2585323"/>
          </a:xfr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</a:t>
            </a:r>
          </a:p>
          <a:p>
            <a:pPr lvl="0"/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ED07388F-FFF4-724B-98D9-C2DFF1B11C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53553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tx2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B38403-F8AE-72D1-9754-1F0A7FF0F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97" r="39478" b="11936"/>
          <a:stretch/>
        </p:blipFill>
        <p:spPr>
          <a:xfrm rot="10800000">
            <a:off x="0" y="5516450"/>
            <a:ext cx="6412484" cy="1341550"/>
          </a:xfrm>
          <a:prstGeom prst="rect">
            <a:avLst/>
          </a:prstGeom>
        </p:spPr>
      </p:pic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1B85C21-77C5-0A89-5C10-B4323D9B4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564"/>
          <a:stretch/>
        </p:blipFill>
        <p:spPr>
          <a:xfrm>
            <a:off x="7907700" y="0"/>
            <a:ext cx="4284300" cy="23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6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on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8BBECAC-6D63-C544-8B76-165C1111C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482" b="14951"/>
          <a:stretch/>
        </p:blipFill>
        <p:spPr>
          <a:xfrm>
            <a:off x="0" y="5205413"/>
            <a:ext cx="4294800" cy="165258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0BAF13-994B-7645-9029-BEFCDD694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944"/>
          <a:stretch/>
        </p:blipFill>
        <p:spPr>
          <a:xfrm>
            <a:off x="8312573" y="5160"/>
            <a:ext cx="3879428" cy="26364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8DF2BE-DC65-4241-9DB8-FE9769F29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05A51E-92B0-7B41-93F1-2548768A5174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rgbClr val="8AC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24591-4F38-7F46-9F60-698C002D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D72B040-D01B-DB45-A285-F6B9F1E2E2D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2777143"/>
            <a:ext cx="10515600" cy="2585323"/>
          </a:xfr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</a:t>
            </a:r>
          </a:p>
          <a:p>
            <a:pPr lvl="0"/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ED07388F-FFF4-724B-98D9-C2DFF1B11C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53553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</p:spTree>
    <p:extLst>
      <p:ext uri="{BB962C8B-B14F-4D97-AF65-F5344CB8AC3E}">
        <p14:creationId xmlns:p14="http://schemas.microsoft.com/office/powerpoint/2010/main" val="85388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on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FE9AEC8-AB5E-0B41-8306-0286EFA15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482" b="14951"/>
          <a:stretch/>
        </p:blipFill>
        <p:spPr>
          <a:xfrm>
            <a:off x="0" y="5205413"/>
            <a:ext cx="4294800" cy="16525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1295CD-EE29-4546-B195-23D2E4BA2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053"/>
          <a:stretch/>
        </p:blipFill>
        <p:spPr>
          <a:xfrm>
            <a:off x="8312572" y="-982"/>
            <a:ext cx="3879428" cy="26416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8DF2BE-DC65-4241-9DB8-FE9769F29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05A51E-92B0-7B41-93F1-2548768A5174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rgbClr val="BEA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24591-4F38-7F46-9F60-698C002D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D72B040-D01B-DB45-A285-F6B9F1E2E2D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2777143"/>
            <a:ext cx="10515600" cy="2585323"/>
          </a:xfr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</a:t>
            </a:r>
          </a:p>
          <a:p>
            <a:pPr lvl="0"/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ED07388F-FFF4-724B-98D9-C2DFF1B11C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53553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</p:spTree>
    <p:extLst>
      <p:ext uri="{BB962C8B-B14F-4D97-AF65-F5344CB8AC3E}">
        <p14:creationId xmlns:p14="http://schemas.microsoft.com/office/powerpoint/2010/main" val="164047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onne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8DF2BE-DC65-4241-9DB8-FE9769F29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05A51E-92B0-7B41-93F1-2548768A5174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24591-4F38-7F46-9F60-698C002D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D72B040-D01B-DB45-A285-F6B9F1E2E2D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2777143"/>
            <a:ext cx="10515600" cy="2585323"/>
          </a:xfr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</a:t>
            </a:r>
          </a:p>
          <a:p>
            <a:pPr lvl="0"/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ED07388F-FFF4-724B-98D9-C2DFF1B11C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53553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pic>
        <p:nvPicPr>
          <p:cNvPr id="11" name="Picture 10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D195B8BC-EF7C-3C94-BD5E-0438237AE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826"/>
          <a:stretch/>
        </p:blipFill>
        <p:spPr>
          <a:xfrm>
            <a:off x="7967472" y="0"/>
            <a:ext cx="4224528" cy="2304880"/>
          </a:xfrm>
          <a:prstGeom prst="rect">
            <a:avLst/>
          </a:prstGeom>
        </p:spPr>
      </p:pic>
      <p:pic>
        <p:nvPicPr>
          <p:cNvPr id="14" name="Picture 13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6BCB9E89-8452-8A98-E56C-B213651B9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252" r="60594"/>
          <a:stretch/>
        </p:blipFill>
        <p:spPr>
          <a:xfrm rot="10800000">
            <a:off x="0" y="5308868"/>
            <a:ext cx="4143756" cy="15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onn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8DF2BE-DC65-4241-9DB8-FE9769F29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fr-FR" dirty="0"/>
              <a:t>TITRE DE LA DIAPOSITIVE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05A51E-92B0-7B41-93F1-2548768A5174}"/>
              </a:ext>
            </a:extLst>
          </p:cNvPr>
          <p:cNvSpPr/>
          <p:nvPr userDrawn="1"/>
        </p:nvSpPr>
        <p:spPr>
          <a:xfrm>
            <a:off x="11353800" y="6176963"/>
            <a:ext cx="8382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24591-4F38-7F46-9F60-698C002D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56350"/>
            <a:ext cx="838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D72B040-D01B-DB45-A285-F6B9F1E2E2D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2777143"/>
            <a:ext cx="10515600" cy="2585323"/>
          </a:xfrm>
        </p:spPr>
        <p:txBody>
          <a:bodyPr wrap="square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,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r>
              <a:rPr lang="fr-BE" dirty="0"/>
              <a:t>, </a:t>
            </a:r>
            <a:r>
              <a:rPr lang="fr-BE" dirty="0" err="1"/>
              <a:t>sed</a:t>
            </a:r>
            <a:r>
              <a:rPr lang="fr-BE" dirty="0"/>
              <a:t> do </a:t>
            </a:r>
            <a:r>
              <a:rPr lang="fr-BE" dirty="0" err="1"/>
              <a:t>eiusmod</a:t>
            </a:r>
            <a:r>
              <a:rPr lang="fr-BE" dirty="0"/>
              <a:t> </a:t>
            </a:r>
            <a:r>
              <a:rPr lang="fr-BE" dirty="0" err="1"/>
              <a:t>tempor</a:t>
            </a:r>
            <a:r>
              <a:rPr lang="fr-BE" dirty="0"/>
              <a:t> </a:t>
            </a:r>
            <a:r>
              <a:rPr lang="fr-BE" dirty="0" err="1"/>
              <a:t>incididunt</a:t>
            </a:r>
            <a:r>
              <a:rPr lang="fr-BE" dirty="0"/>
              <a:t> ut </a:t>
            </a:r>
            <a:r>
              <a:rPr lang="fr-BE" dirty="0" err="1"/>
              <a:t>labore</a:t>
            </a:r>
            <a:r>
              <a:rPr lang="fr-BE" dirty="0"/>
              <a:t> et </a:t>
            </a:r>
            <a:r>
              <a:rPr lang="fr-BE" dirty="0" err="1"/>
              <a:t>dolore</a:t>
            </a:r>
            <a:r>
              <a:rPr lang="fr-BE" dirty="0"/>
              <a:t> magna </a:t>
            </a:r>
            <a:r>
              <a:rPr lang="fr-BE" dirty="0" err="1"/>
              <a:t>aliqua</a:t>
            </a:r>
            <a:r>
              <a:rPr lang="fr-BE" dirty="0"/>
              <a:t>. Ut </a:t>
            </a:r>
            <a:r>
              <a:rPr lang="fr-BE" dirty="0" err="1"/>
              <a:t>enim</a:t>
            </a:r>
            <a:r>
              <a:rPr lang="fr-BE" dirty="0"/>
              <a:t> ad </a:t>
            </a:r>
            <a:r>
              <a:rPr lang="fr-BE" dirty="0" err="1"/>
              <a:t>minim</a:t>
            </a:r>
            <a:r>
              <a:rPr lang="fr-BE" dirty="0"/>
              <a:t> </a:t>
            </a:r>
            <a:r>
              <a:rPr lang="fr-BE" dirty="0" err="1"/>
              <a:t>veniam</a:t>
            </a:r>
            <a:r>
              <a:rPr lang="fr-BE" dirty="0"/>
              <a:t>, </a:t>
            </a:r>
            <a:r>
              <a:rPr lang="fr-BE" dirty="0" err="1"/>
              <a:t>quis</a:t>
            </a:r>
            <a:r>
              <a:rPr lang="fr-BE" dirty="0"/>
              <a:t> </a:t>
            </a:r>
            <a:r>
              <a:rPr lang="fr-BE" dirty="0" err="1"/>
              <a:t>nostrud</a:t>
            </a:r>
            <a:r>
              <a:rPr lang="fr-BE" dirty="0"/>
              <a:t> </a:t>
            </a:r>
            <a:r>
              <a:rPr lang="fr-BE" dirty="0" err="1"/>
              <a:t>exercitation</a:t>
            </a:r>
            <a:r>
              <a:rPr lang="fr-BE" dirty="0"/>
              <a:t> </a:t>
            </a:r>
            <a:r>
              <a:rPr lang="fr-BE" dirty="0" err="1"/>
              <a:t>ullamco</a:t>
            </a:r>
            <a:r>
              <a:rPr lang="fr-BE" dirty="0"/>
              <a:t> </a:t>
            </a:r>
            <a:r>
              <a:rPr lang="fr-BE" dirty="0" err="1"/>
              <a:t>laboris</a:t>
            </a:r>
            <a:r>
              <a:rPr lang="fr-BE" dirty="0"/>
              <a:t> </a:t>
            </a:r>
            <a:r>
              <a:rPr lang="fr-BE" dirty="0" err="1"/>
              <a:t>nisi</a:t>
            </a:r>
            <a:r>
              <a:rPr lang="fr-BE" dirty="0"/>
              <a:t> ut </a:t>
            </a:r>
            <a:r>
              <a:rPr lang="fr-BE" dirty="0" err="1"/>
              <a:t>aliquip</a:t>
            </a:r>
            <a:r>
              <a:rPr lang="fr-BE" dirty="0"/>
              <a:t> ex </a:t>
            </a:r>
            <a:r>
              <a:rPr lang="fr-BE" dirty="0" err="1"/>
              <a:t>ea</a:t>
            </a:r>
            <a:r>
              <a:rPr lang="fr-BE" dirty="0"/>
              <a:t> </a:t>
            </a:r>
            <a:r>
              <a:rPr lang="fr-BE" dirty="0" err="1"/>
              <a:t>commodo</a:t>
            </a:r>
            <a:r>
              <a:rPr lang="fr-BE" dirty="0"/>
              <a:t> </a:t>
            </a:r>
            <a:r>
              <a:rPr lang="fr-BE" dirty="0" err="1"/>
              <a:t>consequat</a:t>
            </a:r>
            <a:r>
              <a:rPr lang="fr-BE" dirty="0"/>
              <a:t>.</a:t>
            </a:r>
          </a:p>
          <a:p>
            <a:pPr lvl="0"/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r>
              <a:rPr lang="fr-BE" dirty="0"/>
              <a:t> </a:t>
            </a:r>
            <a:r>
              <a:rPr lang="fr-BE" dirty="0" err="1"/>
              <a:t>elit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r>
              <a:rPr lang="fr-BE" dirty="0"/>
              <a:t> </a:t>
            </a:r>
            <a:r>
              <a:rPr lang="fr-BE" dirty="0" err="1"/>
              <a:t>adipiscing</a:t>
            </a:r>
            <a:endParaRPr lang="fr-BE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fr-BE" dirty="0" err="1"/>
              <a:t>Lorem</a:t>
            </a:r>
            <a:r>
              <a:rPr lang="fr-BE" dirty="0"/>
              <a:t> </a:t>
            </a:r>
            <a:r>
              <a:rPr lang="fr-BE" dirty="0" err="1"/>
              <a:t>ipsum</a:t>
            </a:r>
            <a:r>
              <a:rPr lang="fr-BE" dirty="0"/>
              <a:t> </a:t>
            </a:r>
            <a:r>
              <a:rPr lang="fr-BE" dirty="0" err="1"/>
              <a:t>dolor</a:t>
            </a:r>
            <a:r>
              <a:rPr lang="fr-BE" dirty="0"/>
              <a:t> </a:t>
            </a:r>
            <a:r>
              <a:rPr lang="fr-BE" dirty="0" err="1"/>
              <a:t>sit</a:t>
            </a:r>
            <a:r>
              <a:rPr lang="fr-BE" dirty="0"/>
              <a:t> </a:t>
            </a:r>
            <a:r>
              <a:rPr lang="fr-BE" dirty="0" err="1"/>
              <a:t>amet</a:t>
            </a:r>
            <a:r>
              <a:rPr lang="fr-BE" dirty="0"/>
              <a:t> </a:t>
            </a:r>
            <a:r>
              <a:rPr lang="fr-BE" dirty="0" err="1"/>
              <a:t>consectetur</a:t>
            </a:r>
            <a:endParaRPr lang="fr-BE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ED07388F-FFF4-724B-98D9-C2DFF1B11C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80000"/>
            <a:ext cx="5157787" cy="535531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DU PARAGRAPHE</a:t>
            </a: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9CDACEA-6A2D-5782-BFD8-47BC950A9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564"/>
          <a:stretch/>
        </p:blipFill>
        <p:spPr>
          <a:xfrm>
            <a:off x="7907700" y="0"/>
            <a:ext cx="4284300" cy="2322324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61879F-2488-8A58-4B9D-AC5CFDEE4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233" r="39478"/>
          <a:stretch/>
        </p:blipFill>
        <p:spPr>
          <a:xfrm rot="10800000">
            <a:off x="0" y="5516450"/>
            <a:ext cx="6412484" cy="134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2957AC1-A804-6E42-A463-8F3D438CF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54870-C813-3240-BB8B-C6C2211A3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009877-C085-6846-8F87-A5BC80BF4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7539DE-44B2-D64E-9153-2ED0725AE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C27484-5EB3-D545-826E-9F63E9769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D52B16-B789-7E4E-B686-2C1B962677B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625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70" r:id="rId4"/>
    <p:sldLayoutId id="2147483671" r:id="rId5"/>
    <p:sldLayoutId id="2147483666" r:id="rId6"/>
    <p:sldLayoutId id="2147483667" r:id="rId7"/>
    <p:sldLayoutId id="2147483668" r:id="rId8"/>
    <p:sldLayoutId id="2147483669" r:id="rId9"/>
    <p:sldLayoutId id="2147483653" r:id="rId10"/>
    <p:sldLayoutId id="2147483663" r:id="rId11"/>
    <p:sldLayoutId id="2147483662" r:id="rId12"/>
    <p:sldLayoutId id="2147483664" r:id="rId13"/>
    <p:sldLayoutId id="2147483657" r:id="rId14"/>
    <p:sldLayoutId id="2147483661" r:id="rId15"/>
    <p:sldLayoutId id="2147483660" r:id="rId16"/>
    <p:sldLayoutId id="2147483659" r:id="rId17"/>
    <p:sldLayoutId id="2147483658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hiftingeconomy.brussels/shifting-economy-week-2024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hiftingeconomy.brussels/shifting-economy-week-2024-toolkit-pour-les-organisateurs-devenement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27CB94-91CD-3441-A8D9-BB2C3A58A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830" y="2406413"/>
            <a:ext cx="5085055" cy="3194721"/>
          </a:xfrm>
        </p:spPr>
        <p:txBody>
          <a:bodyPr/>
          <a:lstStyle/>
          <a:p>
            <a:r>
              <a:rPr lang="fr-FR" sz="4000" dirty="0"/>
              <a:t>Shifting Economy Week 24</a:t>
            </a:r>
            <a:br>
              <a:rPr lang="fr-FR" sz="3600" dirty="0"/>
            </a:br>
            <a:br>
              <a:rPr lang="fr-FR" sz="3600" dirty="0"/>
            </a:br>
            <a:r>
              <a:rPr lang="fr-FR" sz="3600" dirty="0"/>
              <a:t>Guidelines de communication pour les partenaires</a:t>
            </a:r>
          </a:p>
        </p:txBody>
      </p:sp>
    </p:spTree>
    <p:extLst>
      <p:ext uri="{BB962C8B-B14F-4D97-AF65-F5344CB8AC3E}">
        <p14:creationId xmlns:p14="http://schemas.microsoft.com/office/powerpoint/2010/main" val="840433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23A4EB-F30A-C2A0-5550-359177EA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B2A604D0-C45F-96F1-B711-FCB7AA501E1A}"/>
              </a:ext>
            </a:extLst>
          </p:cNvPr>
          <p:cNvSpPr txBox="1">
            <a:spLocks/>
          </p:cNvSpPr>
          <p:nvPr/>
        </p:nvSpPr>
        <p:spPr>
          <a:xfrm>
            <a:off x="838200" y="1831639"/>
            <a:ext cx="10515600" cy="18651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3. Réseaux sociaux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000" dirty="0"/>
              <a:t>- La </a:t>
            </a:r>
            <a:r>
              <a:rPr lang="fr-FR" sz="2000" dirty="0" err="1"/>
              <a:t>Shifting</a:t>
            </a:r>
            <a:r>
              <a:rPr lang="fr-FR" sz="2000" dirty="0"/>
              <a:t> Economy Week communiquera sur la semaine et les axes métiers qui la composent sur ses réseaux sociaux</a:t>
            </a:r>
          </a:p>
          <a:p>
            <a:endParaRPr lang="fr-FR" sz="2000" dirty="0"/>
          </a:p>
          <a:p>
            <a:r>
              <a:rPr lang="fr-FR" sz="2000" dirty="0"/>
              <a:t>- Si vous possédez des réseaux sociaux, partagez également l’information sur vos canaux !</a:t>
            </a:r>
          </a:p>
        </p:txBody>
      </p:sp>
    </p:spTree>
    <p:extLst>
      <p:ext uri="{BB962C8B-B14F-4D97-AF65-F5344CB8AC3E}">
        <p14:creationId xmlns:p14="http://schemas.microsoft.com/office/powerpoint/2010/main" val="439950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C457D-7B1D-C2A5-1C28-47C4C9DFD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2. Le toolkit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EAEA67-5A45-00DB-0272-5E280C8D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1896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B6B707-8AFF-FD11-E469-7E5C79CF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CE350A2-2F26-0F0F-F047-0CAAC67F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/>
              <a:t>Guidelines de communication – promotion de votre événement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20EE563-82BB-5339-A08E-AFF62E719F5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4070" y="1690688"/>
            <a:ext cx="6329082" cy="4275016"/>
          </a:xfrm>
        </p:spPr>
        <p:txBody>
          <a:bodyPr/>
          <a:lstStyle/>
          <a:p>
            <a:r>
              <a:rPr lang="fr-FR" dirty="0"/>
              <a:t>En termes de </a:t>
            </a:r>
            <a:r>
              <a:rPr lang="fr-FR" sz="2400" b="1" dirty="0"/>
              <a:t>visuels</a:t>
            </a:r>
            <a:r>
              <a:rPr lang="fr-FR" dirty="0"/>
              <a:t>, vous êtes libres de choisir parmi les options suivantes: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TEMPLATES DE BANNERS </a:t>
            </a:r>
            <a:br>
              <a:rPr lang="fr-FR" dirty="0"/>
            </a:br>
            <a:r>
              <a:rPr lang="fr-FR" dirty="0"/>
              <a:t>Des </a:t>
            </a:r>
            <a:r>
              <a:rPr lang="fr-FR" dirty="0" err="1"/>
              <a:t>templates</a:t>
            </a:r>
            <a:r>
              <a:rPr lang="fr-FR" dirty="0"/>
              <a:t> par axe métier ont été développé pour pouvoir vous aider à promouvoir votre </a:t>
            </a:r>
            <a:r>
              <a:rPr lang="fr-FR" dirty="0" err="1"/>
              <a:t>event</a:t>
            </a:r>
            <a:r>
              <a:rPr lang="fr-FR" dirty="0"/>
              <a:t> – ils sont personnalisables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BANNERS PERSONNELS </a:t>
            </a:r>
          </a:p>
          <a:p>
            <a:r>
              <a:rPr lang="fr-FR" dirty="0"/>
              <a:t>    Vous pouvez développer votre propre visuel – uniquement si vous disposez d’un graphiste professionnel. </a:t>
            </a:r>
            <a:r>
              <a:rPr lang="fr-FR" sz="2000" b="1" dirty="0"/>
              <a:t>Vous serez </a:t>
            </a:r>
            <a:r>
              <a:rPr lang="fr-FR" sz="2000" b="1" dirty="0" err="1"/>
              <a:t>tenu.e</a:t>
            </a:r>
            <a:r>
              <a:rPr lang="fr-FR" sz="2000" b="1" dirty="0"/>
              <a:t> d’y intégrer le logo de la Shifting Economy Week et celui de The Wonder, en respectant si possible l’univers graphique de la Week. </a:t>
            </a:r>
            <a:endParaRPr lang="fr-FR" b="1" dirty="0"/>
          </a:p>
        </p:txBody>
      </p:sp>
      <p:pic>
        <p:nvPicPr>
          <p:cNvPr id="9" name="Image 8" descr="Une image contenant ordinateur, texte, habits, ordinateur portable&#10;&#10;Description générée automatiquement">
            <a:extLst>
              <a:ext uri="{FF2B5EF4-FFF2-40B4-BE49-F238E27FC236}">
                <a16:creationId xmlns:a16="http://schemas.microsoft.com/office/drawing/2014/main" id="{B326178B-E80D-C264-34D5-95387E6A1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240" y="2041825"/>
            <a:ext cx="4883108" cy="25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40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B6B707-8AFF-FD11-E469-7E5C79CF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CE350A2-2F26-0F0F-F047-0CAAC67F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/>
              <a:t>Guidelines de communication – promotion de votre événement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20EE563-82BB-5339-A08E-AFF62E719F5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690688"/>
            <a:ext cx="10515600" cy="4060599"/>
          </a:xfrm>
        </p:spPr>
        <p:txBody>
          <a:bodyPr/>
          <a:lstStyle/>
          <a:p>
            <a:r>
              <a:rPr lang="fr-FR" dirty="0"/>
              <a:t>En termes textuels: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Nous vous fournissons des exemples de </a:t>
            </a:r>
            <a:r>
              <a:rPr lang="fr-FR" dirty="0" err="1"/>
              <a:t>posts</a:t>
            </a:r>
            <a:r>
              <a:rPr lang="fr-FR" dirty="0"/>
              <a:t> réseaux sociaux et de teaser, vous pouvez les adapter à votre événement ou créer vos propres contenus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Lorsque vous communiquez sur votre événement, vous êtes </a:t>
            </a:r>
            <a:r>
              <a:rPr lang="fr-FR" dirty="0" err="1"/>
              <a:t>tenu.e.s</a:t>
            </a:r>
            <a:r>
              <a:rPr lang="fr-FR" dirty="0"/>
              <a:t> de mentionner qu’il fait partie de la </a:t>
            </a:r>
            <a:r>
              <a:rPr lang="fr-FR" dirty="0" err="1"/>
              <a:t>Shifting</a:t>
            </a:r>
            <a:r>
              <a:rPr lang="fr-FR" dirty="0"/>
              <a:t> Economy Week et de faire un renvoi vers le site </a:t>
            </a:r>
            <a:r>
              <a:rPr lang="fr-FR" dirty="0">
                <a:hlinkClick r:id="rId3"/>
              </a:rPr>
              <a:t>https://shiftingeconomy.brussels/shifting-economy-week-2024/</a:t>
            </a:r>
            <a:r>
              <a:rPr lang="fr-FR" dirty="0"/>
              <a:t> ou la page de votre événement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Dans vos communications sur les réseaux sociaux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merci d’utiliser le #</a:t>
            </a:r>
            <a:r>
              <a:rPr lang="fr-FR" sz="1800" dirty="0" err="1"/>
              <a:t>ShiftingEconomyWeek</a:t>
            </a:r>
            <a:r>
              <a:rPr lang="fr-FR" sz="1800" dirty="0"/>
              <a:t> dans toutes vos publications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merci de tagguer les comptes de Shifting Economy dans toutes vos publications : @</a:t>
            </a:r>
            <a:r>
              <a:rPr lang="fr-FR" sz="1800" b="1" dirty="0" err="1"/>
              <a:t>ShiftingEconomy.brussels</a:t>
            </a:r>
            <a:r>
              <a:rPr lang="fr-FR" sz="1800" b="1" dirty="0"/>
              <a:t> </a:t>
            </a:r>
            <a:r>
              <a:rPr lang="fr-FR" sz="1800" dirty="0"/>
              <a:t>pour </a:t>
            </a:r>
            <a:r>
              <a:rPr lang="fr-FR" sz="1800" dirty="0" err="1"/>
              <a:t>Linkedin</a:t>
            </a:r>
            <a:r>
              <a:rPr lang="fr-FR" sz="1800" dirty="0"/>
              <a:t> et Facebook </a:t>
            </a:r>
          </a:p>
          <a:p>
            <a:pPr marL="1200150" lvl="2" indent="-285750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488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B6B707-8AFF-FD11-E469-7E5C79CF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CE350A2-2F26-0F0F-F047-0CAAC67F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64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Ce toolkit vous sera envoyé aux alentours de mi-août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20EE563-82BB-5339-A08E-AFF62E719F5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690688"/>
            <a:ext cx="10515600" cy="590931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4186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3B5C2A-3AC7-2C33-F616-23845F8C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5251"/>
            <a:ext cx="10515600" cy="1325563"/>
          </a:xfrm>
        </p:spPr>
        <p:txBody>
          <a:bodyPr/>
          <a:lstStyle/>
          <a:p>
            <a:pPr algn="ctr"/>
            <a:br>
              <a:rPr lang="fr-FR" dirty="0"/>
            </a:br>
            <a:r>
              <a:rPr lang="fr-FR" dirty="0"/>
              <a:t>3. Promotion de la Week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06E1EEC-BA06-CD3E-F0FF-D3B0AFB4A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824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6F092D7-162F-A66A-601D-CD89112B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885879-1367-731A-F761-F2B353F775E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429605"/>
            <a:ext cx="10515600" cy="4247317"/>
          </a:xfrm>
        </p:spPr>
        <p:txBody>
          <a:bodyPr/>
          <a:lstStyle/>
          <a:p>
            <a:r>
              <a:rPr lang="fr-FR" sz="24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En tant que partenaire de la semaine, il est attendu de vous que vous participiez activement à la promotion de la Week sur tous vos canaux !</a:t>
            </a:r>
          </a:p>
          <a:p>
            <a:pPr algn="ctr"/>
            <a:endParaRPr lang="fr-FR" sz="2400" b="1" dirty="0">
              <a:solidFill>
                <a:schemeClr val="accent1"/>
              </a:solidFill>
            </a:endParaRPr>
          </a:p>
          <a:p>
            <a:pPr algn="ctr"/>
            <a:endParaRPr lang="fr-FR" b="1" dirty="0">
              <a:solidFill>
                <a:schemeClr val="accent1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fr-FR" b="1" dirty="0">
                <a:solidFill>
                  <a:schemeClr val="accent1"/>
                </a:solidFill>
                <a:sym typeface="Wingdings" pitchFamily="2" charset="2"/>
              </a:rPr>
              <a:t>Ce à quoi vous êtes </a:t>
            </a:r>
            <a:r>
              <a:rPr lang="fr-FR" b="1" dirty="0" err="1">
                <a:solidFill>
                  <a:schemeClr val="accent1"/>
                </a:solidFill>
                <a:sym typeface="Wingdings" pitchFamily="2" charset="2"/>
              </a:rPr>
              <a:t>tenu.e.s</a:t>
            </a:r>
            <a:r>
              <a:rPr lang="fr-FR" b="1" dirty="0">
                <a:solidFill>
                  <a:schemeClr val="accent1"/>
                </a:solidFill>
                <a:sym typeface="Wingdings" pitchFamily="2" charset="2"/>
              </a:rPr>
              <a:t> : </a:t>
            </a:r>
            <a:r>
              <a:rPr lang="fr-FR" dirty="0">
                <a:sym typeface="Wingdings" pitchFamily="2" charset="2"/>
              </a:rPr>
              <a:t>c</a:t>
            </a:r>
            <a:r>
              <a:rPr lang="fr-FR" dirty="0"/>
              <a:t>ommuniquer sur la Semaine ou l’axe métier dans lequel vous vous inscrivez au moins 2x (sur votre site, vos invitations, vos réseaux sociaux)</a:t>
            </a:r>
          </a:p>
          <a:p>
            <a:pPr algn="ctr"/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En plus, n’hésitez pas à suivre la page de la </a:t>
            </a:r>
            <a:r>
              <a:rPr lang="fr-FR" dirty="0" err="1"/>
              <a:t>Shifting</a:t>
            </a:r>
            <a:r>
              <a:rPr lang="fr-FR" dirty="0"/>
              <a:t> Economy sur LinkedIn et Facebook, et à liker, commenter, partager nos publications ! </a:t>
            </a:r>
          </a:p>
          <a:p>
            <a:pPr algn="ctr"/>
            <a:endParaRPr lang="fr-FR" dirty="0"/>
          </a:p>
          <a:p>
            <a:pPr algn="ctr"/>
            <a:endParaRPr 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295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FCE473-A5AE-6142-FA03-CF58648F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Récapitulatif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23A4EB-F30A-C2A0-5550-359177EA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B2A604D0-C45F-96F1-B711-FCB7AA501E1A}"/>
              </a:ext>
            </a:extLst>
          </p:cNvPr>
          <p:cNvSpPr txBox="1">
            <a:spLocks/>
          </p:cNvSpPr>
          <p:nvPr/>
        </p:nvSpPr>
        <p:spPr>
          <a:xfrm>
            <a:off x="838200" y="1171810"/>
            <a:ext cx="11188700" cy="62786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accent2"/>
                </a:solidFill>
              </a:rPr>
              <a:t>Ce qui est pris en charge par la </a:t>
            </a:r>
            <a:r>
              <a:rPr lang="fr-FR" sz="2000" b="1" dirty="0" err="1">
                <a:solidFill>
                  <a:schemeClr val="accent2"/>
                </a:solidFill>
              </a:rPr>
              <a:t>Shifting</a:t>
            </a:r>
            <a:r>
              <a:rPr lang="fr-FR" sz="2000" b="1" dirty="0">
                <a:solidFill>
                  <a:schemeClr val="accent2"/>
                </a:solidFill>
              </a:rPr>
              <a:t>:</a:t>
            </a:r>
          </a:p>
          <a:p>
            <a:r>
              <a:rPr lang="fr-FR" dirty="0"/>
              <a:t>- La création d’une page sur le site de la </a:t>
            </a:r>
            <a:r>
              <a:rPr lang="fr-FR" dirty="0" err="1"/>
              <a:t>Shifting</a:t>
            </a:r>
            <a:r>
              <a:rPr lang="fr-FR" dirty="0"/>
              <a:t> Economy Week relative à votre événement</a:t>
            </a:r>
          </a:p>
          <a:p>
            <a:r>
              <a:rPr lang="fr-FR" dirty="0"/>
              <a:t>- La création et la gestion du formulaire d’inscription </a:t>
            </a:r>
          </a:p>
          <a:p>
            <a:r>
              <a:rPr lang="fr-FR" dirty="0"/>
              <a:t>- La promotion de la Week et des axes métiers en général</a:t>
            </a:r>
          </a:p>
          <a:p>
            <a:endParaRPr lang="fr-FR" sz="1600" dirty="0"/>
          </a:p>
          <a:p>
            <a:r>
              <a:rPr lang="fr-FR" sz="2000" b="1" dirty="0">
                <a:solidFill>
                  <a:schemeClr val="accent2"/>
                </a:solidFill>
              </a:rPr>
              <a:t>Ce qui est à faire de votre côté:</a:t>
            </a:r>
          </a:p>
          <a:p>
            <a:r>
              <a:rPr lang="fr-FR" dirty="0"/>
              <a:t>- Invitations de votre réseau/écosystème à votre événement et à la </a:t>
            </a:r>
            <a:r>
              <a:rPr lang="fr-FR" dirty="0" err="1"/>
              <a:t>week</a:t>
            </a:r>
            <a:endParaRPr lang="fr-FR" dirty="0"/>
          </a:p>
          <a:p>
            <a:r>
              <a:rPr lang="fr-FR" dirty="0"/>
              <a:t>- Promotion de votre </a:t>
            </a:r>
            <a:r>
              <a:rPr lang="fr-FR" dirty="0" err="1"/>
              <a:t>event</a:t>
            </a:r>
            <a:r>
              <a:rPr lang="fr-FR" dirty="0"/>
              <a:t> et de la </a:t>
            </a:r>
            <a:r>
              <a:rPr lang="fr-FR" dirty="0" err="1"/>
              <a:t>week</a:t>
            </a:r>
            <a:r>
              <a:rPr lang="fr-FR" dirty="0"/>
              <a:t> sur vos réseaux sociaux et sites web</a:t>
            </a:r>
          </a:p>
          <a:p>
            <a:r>
              <a:rPr lang="fr-FR" dirty="0"/>
              <a:t>- Respecter les quelques guidelines de communication de la SEW24</a:t>
            </a:r>
          </a:p>
          <a:p>
            <a:endParaRPr lang="fr-FR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Ce qui vous sera fourni pour vous aider dans la communication: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</a:b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mi-juillet 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  <a:p>
            <a:pPr lvl="0">
              <a:defRPr/>
            </a:pPr>
            <a:r>
              <a:rPr lang="fr-FR" dirty="0"/>
              <a:t>- </a:t>
            </a:r>
            <a:r>
              <a:rPr lang="fr-FR" dirty="0" err="1"/>
              <a:t>Banners</a:t>
            </a:r>
            <a:r>
              <a:rPr lang="fr-FR" dirty="0"/>
              <a:t> </a:t>
            </a:r>
            <a:r>
              <a:rPr lang="fr-FR" dirty="0" err="1"/>
              <a:t>save</a:t>
            </a:r>
            <a:r>
              <a:rPr lang="fr-FR" dirty="0"/>
              <a:t> the date par axe métier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</a:b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mi-août</a:t>
            </a:r>
          </a:p>
          <a:p>
            <a:pPr lvl="0">
              <a:defRPr/>
            </a:pPr>
            <a:r>
              <a:rPr lang="fr-FR" dirty="0"/>
              <a:t>- Template de banner - et tuto sur son utilisation</a:t>
            </a:r>
          </a:p>
          <a:p>
            <a:pPr lvl="0">
              <a:defRPr/>
            </a:pPr>
            <a:r>
              <a:rPr lang="fr-FR" dirty="0"/>
              <a:t>- Logo de la Shifting Economy Week et The Wonder</a:t>
            </a:r>
          </a:p>
          <a:p>
            <a:pPr lvl="0">
              <a:defRPr/>
            </a:pPr>
            <a:r>
              <a:rPr lang="fr-FR" dirty="0"/>
              <a:t>- Charte graphique de la </a:t>
            </a:r>
            <a:r>
              <a:rPr lang="fr-FR" dirty="0" err="1"/>
              <a:t>Shifting</a:t>
            </a:r>
            <a:r>
              <a:rPr lang="fr-FR" dirty="0"/>
              <a:t> Economy</a:t>
            </a:r>
          </a:p>
          <a:p>
            <a:pPr lvl="0">
              <a:defRPr/>
            </a:pPr>
            <a:r>
              <a:rPr lang="fr-FR" dirty="0"/>
              <a:t>- Exemples de </a:t>
            </a:r>
            <a:r>
              <a:rPr lang="fr-FR" dirty="0" err="1"/>
              <a:t>posts</a:t>
            </a:r>
            <a:r>
              <a:rPr lang="fr-FR" dirty="0"/>
              <a:t> réseaux sociaux</a:t>
            </a:r>
          </a:p>
          <a:p>
            <a:pPr lvl="0">
              <a:defRPr/>
            </a:pPr>
            <a:r>
              <a:rPr lang="fr-FR" dirty="0"/>
              <a:t>- Exemple d’invitation</a:t>
            </a:r>
          </a:p>
          <a:p>
            <a:pPr lvl="0">
              <a:defRPr/>
            </a:pPr>
            <a:r>
              <a:rPr lang="fr-FR" dirty="0"/>
              <a:t>- Texte d’information sur la </a:t>
            </a:r>
            <a:r>
              <a:rPr lang="fr-FR" dirty="0" err="1"/>
              <a:t>week</a:t>
            </a:r>
            <a:r>
              <a:rPr lang="fr-FR" dirty="0"/>
              <a:t> et les différentes journées qui la composent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61BA9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fr-FR" sz="16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253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804199-428D-369D-301D-1458F6F0B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Récapitulatif calendrier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69C144F-05A3-064D-F6A0-67321646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37F260-A3DE-E9BE-8765-6356F5403F4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1887039"/>
            <a:ext cx="10515600" cy="3333220"/>
          </a:xfrm>
        </p:spPr>
        <p:txBody>
          <a:bodyPr/>
          <a:lstStyle/>
          <a:p>
            <a:r>
              <a:rPr lang="fr-FR" dirty="0"/>
              <a:t>Début juillet: lancement </a:t>
            </a:r>
            <a:r>
              <a:rPr lang="fr-FR" dirty="0" err="1"/>
              <a:t>save</a:t>
            </a:r>
            <a:r>
              <a:rPr lang="fr-FR" dirty="0"/>
              <a:t>-the-date SEW24</a:t>
            </a:r>
          </a:p>
          <a:p>
            <a:endParaRPr lang="fr-FR" dirty="0"/>
          </a:p>
          <a:p>
            <a:r>
              <a:rPr lang="fr-FR" dirty="0"/>
              <a:t>Mi-juillet: Mise à disposition des </a:t>
            </a:r>
            <a:r>
              <a:rPr lang="fr-FR" dirty="0" err="1"/>
              <a:t>banners</a:t>
            </a:r>
            <a:r>
              <a:rPr lang="fr-FR" dirty="0"/>
              <a:t> </a:t>
            </a:r>
            <a:r>
              <a:rPr lang="fr-FR" dirty="0" err="1"/>
              <a:t>save</a:t>
            </a:r>
            <a:r>
              <a:rPr lang="fr-FR" dirty="0"/>
              <a:t> the date par axe métier -  Vous le trouverez ici </a:t>
            </a:r>
            <a:r>
              <a:rPr lang="fr-FR" dirty="0">
                <a:hlinkClick r:id="rId3"/>
              </a:rPr>
              <a:t>https://shiftingeconomy.brussels/shifting-economy-week-2024-toolkit-pour-les-organisateurs-devenements/</a:t>
            </a:r>
            <a:r>
              <a:rPr lang="fr-FR" dirty="0"/>
              <a:t> </a:t>
            </a:r>
          </a:p>
          <a:p>
            <a:r>
              <a:rPr lang="fr-FR" dirty="0"/>
              <a:t>Mi-juillet : récolte infos relatives à votre événement (nom, description, détails sur le programme)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Fin-juillet : deadline pour l’envoi de ces infos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Mi-août : mise en ligne des pages </a:t>
            </a:r>
            <a:r>
              <a:rPr lang="fr-FR" dirty="0" err="1"/>
              <a:t>events</a:t>
            </a:r>
            <a:r>
              <a:rPr lang="fr-FR" dirty="0"/>
              <a:t> et formulaires d’inscription</a:t>
            </a:r>
          </a:p>
          <a:p>
            <a:r>
              <a:rPr lang="fr-FR" dirty="0"/>
              <a:t>Mi-août : envoi du toolkit avec </a:t>
            </a:r>
            <a:r>
              <a:rPr lang="fr-FR" dirty="0" err="1"/>
              <a:t>templates</a:t>
            </a:r>
            <a:r>
              <a:rPr lang="fr-FR" dirty="0"/>
              <a:t> visuels, textes etc.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5570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520A8-42A1-33E8-3D3A-B446F7D15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Merci !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30498D7-C351-EE24-B1C5-4D47368A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53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F8F9BF6-4919-ACD5-4B45-AA8D71C7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9603A70-6260-E1FC-65B4-B3A8F40F6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La communication de la SEW 24 et vous</a:t>
            </a:r>
          </a:p>
        </p:txBody>
      </p:sp>
    </p:spTree>
    <p:extLst>
      <p:ext uri="{BB962C8B-B14F-4D97-AF65-F5344CB8AC3E}">
        <p14:creationId xmlns:p14="http://schemas.microsoft.com/office/powerpoint/2010/main" val="937580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787B20-681F-FF25-4713-62DA4D73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D5E143F-7F67-C4B0-29CE-374D14B3F78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2233288"/>
            <a:ext cx="10515600" cy="2732543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Principes de base: </a:t>
            </a:r>
          </a:p>
          <a:p>
            <a:pPr marL="0" indent="0" algn="ctr"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fr-FR" sz="2000" dirty="0"/>
              <a:t>La </a:t>
            </a:r>
            <a:r>
              <a:rPr lang="fr-FR" sz="2000" b="1" dirty="0"/>
              <a:t>Shifting Economy </a:t>
            </a:r>
            <a:r>
              <a:rPr lang="fr-FR" sz="2000" dirty="0"/>
              <a:t>assure sur ces canaux : </a:t>
            </a:r>
          </a:p>
          <a:p>
            <a:pPr marL="800100" lvl="1" indent="-457200" algn="ctr">
              <a:buClr>
                <a:srgbClr val="00B0F0"/>
              </a:buClr>
            </a:pPr>
            <a:r>
              <a:rPr lang="fr-FR" sz="2000" dirty="0"/>
              <a:t>La promotion de la </a:t>
            </a:r>
            <a:r>
              <a:rPr lang="fr-FR" sz="2000" b="1" dirty="0"/>
              <a:t>Week en général </a:t>
            </a:r>
          </a:p>
          <a:p>
            <a:pPr algn="ctr"/>
            <a:r>
              <a:rPr lang="fr-FR" sz="2000" dirty="0"/>
              <a:t>La promotion des </a:t>
            </a:r>
            <a:r>
              <a:rPr lang="fr-FR" sz="2000" b="1" dirty="0"/>
              <a:t>axes métiers</a:t>
            </a:r>
          </a:p>
          <a:p>
            <a:pPr marL="0" indent="0" algn="ctr">
              <a:buNone/>
            </a:pPr>
            <a:endParaRPr lang="fr-FR" sz="2000" dirty="0"/>
          </a:p>
          <a:p>
            <a:pPr marL="342900" indent="-342900" algn="ctr">
              <a:buFont typeface="Wingdings" pitchFamily="2" charset="2"/>
              <a:buChar char="à"/>
            </a:pPr>
            <a:endParaRPr lang="fr-FR" sz="2000" dirty="0"/>
          </a:p>
          <a:p>
            <a:pPr marL="342900" indent="-342900" algn="ctr">
              <a:buFont typeface="Wingdings" pitchFamily="2" charset="2"/>
              <a:buChar char="à"/>
            </a:pPr>
            <a:r>
              <a:rPr lang="fr-FR" sz="2000" dirty="0"/>
              <a:t>Une promotion de </a:t>
            </a:r>
            <a:r>
              <a:rPr lang="fr-FR" sz="2000" b="1" dirty="0"/>
              <a:t>votre événement et de la Week </a:t>
            </a:r>
            <a:r>
              <a:rPr lang="fr-FR" sz="2000" dirty="0"/>
              <a:t>sur </a:t>
            </a:r>
            <a:r>
              <a:rPr lang="fr-FR" sz="2000" b="1" dirty="0"/>
              <a:t>vos canaux et au sein de votre réseau</a:t>
            </a:r>
            <a:r>
              <a:rPr lang="fr-FR" sz="2000" dirty="0"/>
              <a:t> est donc </a:t>
            </a:r>
            <a:r>
              <a:rPr lang="fr-FR" sz="2000" b="1" dirty="0">
                <a:solidFill>
                  <a:srgbClr val="A3DFF3"/>
                </a:solidFill>
              </a:rPr>
              <a:t>indispensable</a:t>
            </a:r>
            <a:r>
              <a:rPr lang="fr-FR" sz="2000" dirty="0"/>
              <a:t> pour en assurer le succès. </a:t>
            </a:r>
          </a:p>
        </p:txBody>
      </p:sp>
    </p:spTree>
    <p:extLst>
      <p:ext uri="{BB962C8B-B14F-4D97-AF65-F5344CB8AC3E}">
        <p14:creationId xmlns:p14="http://schemas.microsoft.com/office/powerpoint/2010/main" val="482578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13AE7-BB5C-E2DC-2127-8FEB1649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12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Vous l’aurez compris, quelques devoirs vous incombent en tant que partenaire de la Week…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31F9FF-CF5A-AB78-A89D-BAFA54217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53DB6962-1FB7-C894-BC65-37EC5E109199}"/>
              </a:ext>
            </a:extLst>
          </p:cNvPr>
          <p:cNvSpPr txBox="1">
            <a:spLocks/>
          </p:cNvSpPr>
          <p:nvPr/>
        </p:nvSpPr>
        <p:spPr>
          <a:xfrm>
            <a:off x="838200" y="3618082"/>
            <a:ext cx="10515600" cy="14496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fr-FR" sz="2000" dirty="0"/>
              <a:t>Promouvoir votre événement sur vos canaux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fr-FR" sz="2000" dirty="0"/>
          </a:p>
          <a:p>
            <a:pPr>
              <a:buFont typeface="Arial" panose="020B0604020202020204" pitchFamily="34" charset="0"/>
              <a:buAutoNum type="arabicPeriod"/>
            </a:pPr>
            <a:r>
              <a:rPr lang="fr-FR" sz="2000" dirty="0"/>
              <a:t>Communiquer sur la Week et l’axe métier dans lequel vous vous inscrivez au moins 2x sur vos canaux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720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C4CE0-F1ED-2C6D-4370-60F0BF864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Pas d’inquiétude…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174542B-1EEE-AA29-8D10-7B193B58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A8972D-1734-D8A7-A2CE-A31DC3909420}"/>
              </a:ext>
            </a:extLst>
          </p:cNvPr>
          <p:cNvSpPr txBox="1"/>
          <p:nvPr/>
        </p:nvSpPr>
        <p:spPr>
          <a:xfrm>
            <a:off x="1203158" y="4710191"/>
            <a:ext cx="9785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Shifting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vous accompagne en vous fournissant conseils et matériel pour effectuer cette promotion ! 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E4C730-78D6-D361-B4B9-00A8FF3A0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0" y="1497806"/>
            <a:ext cx="63754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2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C457D-7B1D-C2A5-1C28-47C4C9DFD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fr-FR" dirty="0"/>
              <a:t>1. Promotion de votre événement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EAEA67-5A45-00DB-0272-5E280C8D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23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23A4EB-F30A-C2A0-5550-359177EA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B2A604D0-C45F-96F1-B711-FCB7AA501E1A}"/>
              </a:ext>
            </a:extLst>
          </p:cNvPr>
          <p:cNvSpPr txBox="1">
            <a:spLocks/>
          </p:cNvSpPr>
          <p:nvPr/>
        </p:nvSpPr>
        <p:spPr>
          <a:xfrm>
            <a:off x="838200" y="1194937"/>
            <a:ext cx="10515600" cy="51614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fr-FR" sz="24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Site web et inscriptions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000" dirty="0"/>
              <a:t>- Chacun événement aura </a:t>
            </a:r>
            <a:r>
              <a:rPr lang="fr-FR" sz="2000" b="1" dirty="0"/>
              <a:t>une page </a:t>
            </a:r>
            <a:r>
              <a:rPr lang="fr-FR" sz="2000" dirty="0"/>
              <a:t>sur le site web de la SEW24                             </a:t>
            </a:r>
          </a:p>
          <a:p>
            <a:r>
              <a:rPr lang="fr-FR" sz="2000" dirty="0">
                <a:sym typeface="Wingdings" pitchFamily="2" charset="2"/>
              </a:rPr>
              <a:t>	 Un </a:t>
            </a:r>
            <a:r>
              <a:rPr lang="fr-FR" sz="2000" dirty="0" err="1">
                <a:sym typeface="Wingdings" pitchFamily="2" charset="2"/>
              </a:rPr>
              <a:t>template</a:t>
            </a:r>
            <a:r>
              <a:rPr lang="fr-FR" sz="2000" dirty="0">
                <a:sym typeface="Wingdings" pitchFamily="2" charset="2"/>
              </a:rPr>
              <a:t> des informations nécessaires vous sera envoyé </a:t>
            </a:r>
          </a:p>
          <a:p>
            <a:r>
              <a:rPr lang="fr-FR" sz="2000" dirty="0">
                <a:sym typeface="Wingdings" pitchFamily="2" charset="2"/>
              </a:rPr>
              <a:t>	 </a:t>
            </a:r>
            <a:r>
              <a:rPr lang="fr-FR" sz="2000" dirty="0"/>
              <a:t>Vous pouvez, en plus, faire la promotion de votre événement sur votre site si 		vous le 	souhaitez</a:t>
            </a:r>
          </a:p>
          <a:p>
            <a:endParaRPr lang="fr-FR" dirty="0"/>
          </a:p>
          <a:p>
            <a:r>
              <a:rPr lang="fr-FR" sz="1800" dirty="0"/>
              <a:t>- </a:t>
            </a:r>
            <a:r>
              <a:rPr lang="fr-FR" sz="2000" dirty="0"/>
              <a:t>Les </a:t>
            </a:r>
            <a:r>
              <a:rPr lang="fr-FR" sz="2000" b="1" dirty="0"/>
              <a:t>inscriptions</a:t>
            </a:r>
            <a:r>
              <a:rPr lang="fr-FR" sz="2000" dirty="0"/>
              <a:t> à tous les événements sont </a:t>
            </a:r>
            <a:r>
              <a:rPr lang="fr-FR" sz="2000" b="1" dirty="0"/>
              <a:t>centralisées</a:t>
            </a:r>
            <a:r>
              <a:rPr lang="fr-FR" sz="2000" dirty="0"/>
              <a:t> sur le site de la </a:t>
            </a:r>
            <a:r>
              <a:rPr lang="fr-FR" sz="2000" dirty="0" err="1"/>
              <a:t>Shifting</a:t>
            </a:r>
            <a:r>
              <a:rPr lang="fr-FR" sz="2000" dirty="0"/>
              <a:t> Economy Week – cohérence et facilité pour les participants comme pour les organisateurs</a:t>
            </a:r>
            <a:br>
              <a:rPr lang="fr-FR" sz="2000" dirty="0"/>
            </a:br>
            <a:endParaRPr lang="fr-FR" sz="1800" dirty="0"/>
          </a:p>
          <a:p>
            <a:r>
              <a:rPr lang="fr-FR" sz="1800" dirty="0">
                <a:sym typeface="Wingdings" pitchFamily="2" charset="2"/>
              </a:rPr>
              <a:t>	 F</a:t>
            </a:r>
            <a:r>
              <a:rPr lang="fr-FR" sz="1800" dirty="0"/>
              <a:t>ormulaire/plateforme d’inscription générale pour toute la Week </a:t>
            </a:r>
            <a:r>
              <a:rPr lang="fr-FR" dirty="0"/>
              <a:t>(-&gt; celui-ci est 	</a:t>
            </a:r>
            <a:r>
              <a:rPr lang="fr-FR" dirty="0">
                <a:sym typeface="Wingdings" pitchFamily="2" charset="2"/>
              </a:rPr>
              <a:t>standardisé - si vous avez besoin d’infos particulières, il faudra entrer en contact directement 	avec les inscrits) </a:t>
            </a:r>
          </a:p>
          <a:p>
            <a:endParaRPr lang="fr-FR" sz="1800" dirty="0"/>
          </a:p>
          <a:p>
            <a:r>
              <a:rPr lang="fr-FR" sz="1800" dirty="0"/>
              <a:t>	</a:t>
            </a:r>
            <a:r>
              <a:rPr lang="fr-FR" sz="1800" dirty="0">
                <a:sym typeface="Wingdings" pitchFamily="2" charset="2"/>
              </a:rPr>
              <a:t> À partir de la dernière semaine d’août, v</a:t>
            </a:r>
            <a:r>
              <a:rPr lang="fr-FR" sz="1800" dirty="0"/>
              <a:t>ous recevrez tous les vendredis un export des 	inscrits à votre </a:t>
            </a:r>
            <a:r>
              <a:rPr lang="fr-FR" sz="1800" dirty="0" err="1"/>
              <a:t>event</a:t>
            </a:r>
            <a:r>
              <a:rPr lang="fr-FR" sz="1800" dirty="0"/>
              <a:t> (+ tous les jours à partir de trois jours </a:t>
            </a:r>
            <a:r>
              <a:rPr lang="fr-FR" dirty="0"/>
              <a:t>avant</a:t>
            </a:r>
            <a:r>
              <a:rPr lang="fr-FR" sz="1800" dirty="0"/>
              <a:t> votre </a:t>
            </a:r>
            <a:r>
              <a:rPr lang="fr-FR" sz="1800" dirty="0" err="1"/>
              <a:t>event</a:t>
            </a:r>
            <a:r>
              <a:rPr lang="fr-FR" sz="1800" dirty="0"/>
              <a:t>)</a:t>
            </a:r>
          </a:p>
          <a:p>
            <a:endParaRPr lang="fr-FR" dirty="0"/>
          </a:p>
          <a:p>
            <a:r>
              <a:rPr lang="fr-FR" dirty="0">
                <a:sym typeface="Wingdings" pitchFamily="2" charset="2"/>
              </a:rPr>
              <a:t>	 Un mail de confirmation sera envoyé à chaque inscrit au moment de son inscription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221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8A5CCB-2D73-6960-30B6-79458D6AC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5104"/>
            <a:ext cx="10515600" cy="2687791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Events et formulaires en ligne pour le 20/08 au plus tard </a:t>
            </a:r>
            <a:br>
              <a:rPr lang="fr-FR" sz="3200" dirty="0"/>
            </a:br>
            <a:br>
              <a:rPr lang="fr-FR" sz="3200" dirty="0"/>
            </a:br>
            <a:r>
              <a:rPr lang="fr-FR" sz="3200" dirty="0"/>
              <a:t>En attendant, vous pouvez déjà communiquer sur un </a:t>
            </a:r>
            <a:r>
              <a:rPr lang="fr-FR" sz="3200" dirty="0" err="1"/>
              <a:t>save</a:t>
            </a:r>
            <a:r>
              <a:rPr lang="fr-FR" sz="3200" dirty="0"/>
              <a:t>-the-date si vous le souhaitez.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C265E2-EC43-416D-A727-618741AD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483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23A4EB-F30A-C2A0-5550-359177EA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52B16-B789-7E4E-B686-2C1B962677B9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B2A604D0-C45F-96F1-B711-FCB7AA501E1A}"/>
              </a:ext>
            </a:extLst>
          </p:cNvPr>
          <p:cNvSpPr txBox="1">
            <a:spLocks/>
          </p:cNvSpPr>
          <p:nvPr/>
        </p:nvSpPr>
        <p:spPr>
          <a:xfrm>
            <a:off x="838200" y="1540791"/>
            <a:ext cx="10515600" cy="38041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2. Invitations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000" dirty="0"/>
              <a:t>- La </a:t>
            </a:r>
            <a:r>
              <a:rPr lang="fr-FR" sz="2000" dirty="0" err="1"/>
              <a:t>Shifting</a:t>
            </a:r>
            <a:r>
              <a:rPr lang="fr-FR" sz="2000" dirty="0"/>
              <a:t> Economy Week enverra à son réseau des mails d’invitation à la Week de manière générale, mais pas pour chacun des événements</a:t>
            </a:r>
          </a:p>
          <a:p>
            <a:endParaRPr lang="fr-FR" sz="2000" dirty="0"/>
          </a:p>
          <a:p>
            <a:r>
              <a:rPr lang="fr-FR" sz="2000" dirty="0"/>
              <a:t>- Pour toucher au mieux les acteurs concernés par votre événement, </a:t>
            </a:r>
            <a:r>
              <a:rPr lang="fr-FR" sz="2000" b="1" dirty="0">
                <a:solidFill>
                  <a:schemeClr val="accent1"/>
                </a:solidFill>
              </a:rPr>
              <a:t>il est capital que vous assuriez un relais de votre événement à votre propre réseau</a:t>
            </a:r>
          </a:p>
          <a:p>
            <a:endParaRPr lang="fr-FR" sz="2000" b="1" dirty="0">
              <a:solidFill>
                <a:schemeClr val="accent1"/>
              </a:solidFill>
            </a:endParaRPr>
          </a:p>
          <a:p>
            <a:r>
              <a:rPr lang="fr-FR" sz="2000" dirty="0"/>
              <a:t>- Vous pouvez aussi demander à des partenaires s’adressant à votre public-cible particulier de partager votre invitation</a:t>
            </a:r>
          </a:p>
          <a:p>
            <a:pPr marL="342900" indent="-342900">
              <a:buFontTx/>
              <a:buChar char="-"/>
            </a:pPr>
            <a:endParaRPr lang="fr-FR" sz="2000" b="1" dirty="0">
              <a:solidFill>
                <a:schemeClr val="accent1"/>
              </a:solidFill>
            </a:endParaRPr>
          </a:p>
          <a:p>
            <a:r>
              <a:rPr lang="fr-FR" sz="2000" dirty="0"/>
              <a:t>- Des rappels généraux aux inscrits seront envoyés par la </a:t>
            </a:r>
            <a:r>
              <a:rPr lang="fr-FR" sz="2000" dirty="0" err="1"/>
              <a:t>Shifting</a:t>
            </a:r>
            <a:r>
              <a:rPr lang="fr-FR" sz="2000" dirty="0"/>
              <a:t>, mais vous pouvez envoyer des rappels spécifiques à votre événement également</a:t>
            </a:r>
          </a:p>
        </p:txBody>
      </p:sp>
    </p:spTree>
    <p:extLst>
      <p:ext uri="{BB962C8B-B14F-4D97-AF65-F5344CB8AC3E}">
        <p14:creationId xmlns:p14="http://schemas.microsoft.com/office/powerpoint/2010/main" val="36762185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ShiftingEconomy">
      <a:dk1>
        <a:srgbClr val="000000"/>
      </a:dk1>
      <a:lt1>
        <a:srgbClr val="FFFFFF"/>
      </a:lt1>
      <a:dk2>
        <a:srgbClr val="013869"/>
      </a:dk2>
      <a:lt2>
        <a:srgbClr val="E7E6E6"/>
      </a:lt2>
      <a:accent1>
        <a:srgbClr val="61BA95"/>
      </a:accent1>
      <a:accent2>
        <a:srgbClr val="5DC3EA"/>
      </a:accent2>
      <a:accent3>
        <a:srgbClr val="A988BD"/>
      </a:accent3>
      <a:accent4>
        <a:srgbClr val="F3992C"/>
      </a:accent4>
      <a:accent5>
        <a:srgbClr val="95959B"/>
      </a:accent5>
      <a:accent6>
        <a:srgbClr val="DB1945"/>
      </a:accent6>
      <a:hlink>
        <a:srgbClr val="013869"/>
      </a:hlink>
      <a:folHlink>
        <a:srgbClr val="01386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6676</TotalTime>
  <Words>1135</Words>
  <Application>Microsoft Macintosh PowerPoint</Application>
  <PresentationFormat>Grand écran</PresentationFormat>
  <Paragraphs>134</Paragraphs>
  <Slides>19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Arial Rounded MT Bold</vt:lpstr>
      <vt:lpstr>Calibri</vt:lpstr>
      <vt:lpstr>Wingdings</vt:lpstr>
      <vt:lpstr>Thème Office</vt:lpstr>
      <vt:lpstr>Shifting Economy Week 24  Guidelines de communication pour les partenaires</vt:lpstr>
      <vt:lpstr>La communication de la SEW 24 et vous</vt:lpstr>
      <vt:lpstr>Présentation PowerPoint</vt:lpstr>
      <vt:lpstr>Vous l’aurez compris, quelques devoirs vous incombent en tant que partenaire de la Week…</vt:lpstr>
      <vt:lpstr>Pas d’inquiétude…</vt:lpstr>
      <vt:lpstr>1. Promotion de votre événement</vt:lpstr>
      <vt:lpstr>Présentation PowerPoint</vt:lpstr>
      <vt:lpstr>Events et formulaires en ligne pour le 20/08 au plus tard   En attendant, vous pouvez déjà communiquer sur un save-the-date si vous le souhaitez.</vt:lpstr>
      <vt:lpstr>Présentation PowerPoint</vt:lpstr>
      <vt:lpstr>Présentation PowerPoint</vt:lpstr>
      <vt:lpstr>2. Le toolkit</vt:lpstr>
      <vt:lpstr>Guidelines de communication – promotion de votre événement</vt:lpstr>
      <vt:lpstr>Guidelines de communication – promotion de votre événement</vt:lpstr>
      <vt:lpstr>Ce toolkit vous sera envoyé aux alentours de mi-août</vt:lpstr>
      <vt:lpstr> 3. Promotion de la Week</vt:lpstr>
      <vt:lpstr>Présentation PowerPoint</vt:lpstr>
      <vt:lpstr>Récapitulatif</vt:lpstr>
      <vt:lpstr>Récapitulatif calendrier</vt:lpstr>
      <vt:lpstr>Merci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van Kan</dc:creator>
  <cp:lastModifiedBy>Alicia Buitendijk</cp:lastModifiedBy>
  <cp:revision>444</cp:revision>
  <dcterms:created xsi:type="dcterms:W3CDTF">2022-03-31T09:59:12Z</dcterms:created>
  <dcterms:modified xsi:type="dcterms:W3CDTF">2024-07-10T16:15:42Z</dcterms:modified>
</cp:coreProperties>
</file>